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702" r:id="rId2"/>
    <p:sldMasterId id="2147483686" r:id="rId3"/>
  </p:sldMasterIdLst>
  <p:notesMasterIdLst>
    <p:notesMasterId r:id="rId20"/>
  </p:notesMasterIdLst>
  <p:handoutMasterIdLst>
    <p:handoutMasterId r:id="rId21"/>
  </p:handoutMasterIdLst>
  <p:sldIdLst>
    <p:sldId id="277" r:id="rId4"/>
    <p:sldId id="399" r:id="rId5"/>
    <p:sldId id="400" r:id="rId6"/>
    <p:sldId id="401" r:id="rId7"/>
    <p:sldId id="402" r:id="rId8"/>
    <p:sldId id="403" r:id="rId9"/>
    <p:sldId id="404" r:id="rId10"/>
    <p:sldId id="416" r:id="rId11"/>
    <p:sldId id="417" r:id="rId12"/>
    <p:sldId id="418" r:id="rId13"/>
    <p:sldId id="420" r:id="rId14"/>
    <p:sldId id="421" r:id="rId15"/>
    <p:sldId id="422" r:id="rId16"/>
    <p:sldId id="405" r:id="rId17"/>
    <p:sldId id="406" r:id="rId18"/>
    <p:sldId id="40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137"/>
    <a:srgbClr val="BC8F00"/>
    <a:srgbClr val="860000"/>
    <a:srgbClr val="00B0F0"/>
    <a:srgbClr val="1B3F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74" autoAdjust="0"/>
    <p:restoredTop sz="94660" autoAdjust="0"/>
  </p:normalViewPr>
  <p:slideViewPr>
    <p:cSldViewPr snapToGrid="0">
      <p:cViewPr>
        <p:scale>
          <a:sx n="100" d="100"/>
          <a:sy n="100" d="100"/>
        </p:scale>
        <p:origin x="1272" y="31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7" d="100"/>
          <a:sy n="67" d="100"/>
        </p:scale>
        <p:origin x="-3168" y="-7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CDA8E9-9948-4BC7-A1DE-415AE6D34228}" type="datetimeFigureOut">
              <a:rPr lang="en-US" smtClean="0"/>
              <a:pPr/>
              <a:t>11/8/2022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B5F544-A886-482E-AF73-1D6364AAC657}" type="slidenum">
              <a:rPr lang="en-US" smtClean="0"/>
              <a:pPr/>
              <a:t>‹#›</a:t>
            </a:fld>
            <a:endParaRPr lang="en-US"/>
          </a:p>
        </p:txBody>
      </p:sp>
    </p:spTree>
    <p:extLst>
      <p:ext uri="{BB962C8B-B14F-4D97-AF65-F5344CB8AC3E}">
        <p14:creationId xmlns:p14="http://schemas.microsoft.com/office/powerpoint/2010/main" val="22519196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4AE53-78AB-4E30-A376-70F5FA87A326}" type="datetimeFigureOut">
              <a:rPr lang="en-US" smtClean="0"/>
              <a:pPr/>
              <a:t>11/8/2022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32FBC-CC67-4B17-8935-02F23E3364AC}" type="slidenum">
              <a:rPr lang="en-US" smtClean="0"/>
              <a:pPr/>
              <a:t>‹#›</a:t>
            </a:fld>
            <a:endParaRPr lang="en-US"/>
          </a:p>
        </p:txBody>
      </p:sp>
    </p:spTree>
    <p:extLst>
      <p:ext uri="{BB962C8B-B14F-4D97-AF65-F5344CB8AC3E}">
        <p14:creationId xmlns:p14="http://schemas.microsoft.com/office/powerpoint/2010/main" val="254055582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5247627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C9A48AB-23F1-45F1-98E5-D2CDC7A526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68353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0204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7090964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22715955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735627" y="164638"/>
            <a:ext cx="945637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735627" y="932723"/>
            <a:ext cx="9456373" cy="384043"/>
          </a:xfrm>
          <a:prstGeom prst="rect">
            <a:avLst/>
          </a:prstGeom>
        </p:spPr>
        <p:txBody>
          <a:bodyPr anchor="ctr"/>
          <a:lstStyle>
            <a:lvl1pPr marL="0" indent="0" algn="l">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1"/>
            <a:ext cx="2543605" cy="68641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80437814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2276872"/>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3" name="Isosceles Triangle 2"/>
          <p:cNvSpPr/>
          <p:nvPr userDrawn="1"/>
        </p:nvSpPr>
        <p:spPr>
          <a:xfrm rot="10800000">
            <a:off x="158339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2" name="Isosceles Triangle 11"/>
          <p:cNvSpPr/>
          <p:nvPr userDrawn="1"/>
        </p:nvSpPr>
        <p:spPr>
          <a:xfrm rot="10800000">
            <a:off x="446371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3" name="Isosceles Triangle 12"/>
          <p:cNvSpPr/>
          <p:nvPr userDrawn="1"/>
        </p:nvSpPr>
        <p:spPr>
          <a:xfrm rot="10800000">
            <a:off x="734403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4" name="Isosceles Triangle 13"/>
          <p:cNvSpPr/>
          <p:nvPr userDrawn="1"/>
        </p:nvSpPr>
        <p:spPr>
          <a:xfrm rot="10800000">
            <a:off x="10224348"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5" name="Rectangle 14"/>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6" name="Rectangle 15"/>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Picture Placeholder 2"/>
          <p:cNvSpPr>
            <a:spLocks noGrp="1"/>
          </p:cNvSpPr>
          <p:nvPr>
            <p:ph type="pic" idx="1" hasCustomPrompt="1"/>
          </p:nvPr>
        </p:nvSpPr>
        <p:spPr>
          <a:xfrm>
            <a:off x="815413"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2" hasCustomPrompt="1"/>
          </p:nvPr>
        </p:nvSpPr>
        <p:spPr>
          <a:xfrm>
            <a:off x="3695732"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3" hasCustomPrompt="1"/>
          </p:nvPr>
        </p:nvSpPr>
        <p:spPr>
          <a:xfrm>
            <a:off x="6576051"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4" hasCustomPrompt="1"/>
          </p:nvPr>
        </p:nvSpPr>
        <p:spPr>
          <a:xfrm>
            <a:off x="9456369"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772175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2" name="Rectangle 1"/>
          <p:cNvSpPr/>
          <p:nvPr userDrawn="1"/>
        </p:nvSpPr>
        <p:spPr>
          <a:xfrm>
            <a:off x="5231904" y="2276872"/>
            <a:ext cx="5711957" cy="3936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black">
                  <a:lumMod val="75000"/>
                  <a:lumOff val="25000"/>
                </a:prstClr>
              </a:solidFill>
            </a:endParaRPr>
          </a:p>
        </p:txBody>
      </p:sp>
      <p:sp>
        <p:nvSpPr>
          <p:cNvPr id="7" name="Picture Placeholder 2"/>
          <p:cNvSpPr>
            <a:spLocks noGrp="1"/>
          </p:cNvSpPr>
          <p:nvPr>
            <p:ph type="pic" idx="1" hasCustomPrompt="1"/>
          </p:nvPr>
        </p:nvSpPr>
        <p:spPr>
          <a:xfrm>
            <a:off x="1103445" y="1412776"/>
            <a:ext cx="456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5620052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990600"/>
            <a:ext cx="3887755"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079776" y="0"/>
            <a:ext cx="8112224"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595747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0" y="1013496"/>
            <a:ext cx="3887755"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2" name="Picture Placeholder 2"/>
          <p:cNvSpPr>
            <a:spLocks noGrp="1"/>
          </p:cNvSpPr>
          <p:nvPr>
            <p:ph type="pic" idx="10" hasCustomPrompt="1"/>
          </p:nvPr>
        </p:nvSpPr>
        <p:spPr>
          <a:xfrm>
            <a:off x="8304245" y="0"/>
            <a:ext cx="3887755"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3" name="Picture Placeholder 2"/>
          <p:cNvSpPr>
            <a:spLocks noGrp="1"/>
          </p:cNvSpPr>
          <p:nvPr>
            <p:ph type="pic" idx="11" hasCustomPrompt="1"/>
          </p:nvPr>
        </p:nvSpPr>
        <p:spPr>
          <a:xfrm>
            <a:off x="0" y="4773149"/>
            <a:ext cx="6096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39475951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595027" y="4101331"/>
            <a:ext cx="2400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2" name="Rectangle 11"/>
          <p:cNvSpPr/>
          <p:nvPr userDrawn="1"/>
        </p:nvSpPr>
        <p:spPr>
          <a:xfrm>
            <a:off x="9196973" y="1700808"/>
            <a:ext cx="2400000" cy="23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3" name="Picture Placeholder 2"/>
          <p:cNvSpPr>
            <a:spLocks noGrp="1"/>
          </p:cNvSpPr>
          <p:nvPr>
            <p:ph type="pic" idx="12" hasCustomPrompt="1"/>
          </p:nvPr>
        </p:nvSpPr>
        <p:spPr>
          <a:xfrm>
            <a:off x="595027" y="1700808"/>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3" hasCustomPrompt="1"/>
          </p:nvPr>
        </p:nvSpPr>
        <p:spPr>
          <a:xfrm>
            <a:off x="9196973" y="4101331"/>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4" hasCustomPrompt="1"/>
          </p:nvPr>
        </p:nvSpPr>
        <p:spPr>
          <a:xfrm>
            <a:off x="3119669" y="4101331"/>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Picture Placeholder 2"/>
          <p:cNvSpPr>
            <a:spLocks noGrp="1"/>
          </p:cNvSpPr>
          <p:nvPr>
            <p:ph type="pic" idx="15" hasCustomPrompt="1"/>
          </p:nvPr>
        </p:nvSpPr>
        <p:spPr>
          <a:xfrm>
            <a:off x="3119669" y="1700808"/>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42783594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hasCustomPrompt="1"/>
          </p:nvPr>
        </p:nvSpPr>
        <p:spPr>
          <a:xfrm>
            <a:off x="709650" y="480055"/>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5126140" y="480056"/>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4" hasCustomPrompt="1"/>
          </p:nvPr>
        </p:nvSpPr>
        <p:spPr>
          <a:xfrm>
            <a:off x="5126140"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7310492"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9494844"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023021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6767" y="2276873"/>
            <a:ext cx="7238124" cy="3966041"/>
          </a:xfrm>
          <a:prstGeom prst="rect">
            <a:avLst/>
          </a:prstGeom>
        </p:spPr>
      </p:pic>
      <p:sp>
        <p:nvSpPr>
          <p:cNvPr id="7" name="Picture Placeholder 2"/>
          <p:cNvSpPr>
            <a:spLocks noGrp="1"/>
          </p:cNvSpPr>
          <p:nvPr>
            <p:ph type="pic" idx="1" hasCustomPrompt="1"/>
          </p:nvPr>
        </p:nvSpPr>
        <p:spPr>
          <a:xfrm>
            <a:off x="5705875" y="2485912"/>
            <a:ext cx="4832891"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Rectangle 7"/>
          <p:cNvSpPr/>
          <p:nvPr userDrawn="1"/>
        </p:nvSpPr>
        <p:spPr>
          <a:xfrm>
            <a:off x="4037371" y="1"/>
            <a:ext cx="4128459" cy="60959"/>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9" name="Rectangle 8"/>
          <p:cNvSpPr/>
          <p:nvPr userDrawn="1"/>
        </p:nvSpPr>
        <p:spPr>
          <a:xfrm>
            <a:off x="0" y="6753308"/>
            <a:ext cx="12192000" cy="11087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2180415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4"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6400" y="1815747"/>
            <a:ext cx="3360373" cy="3350541"/>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6"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06826" y="1815747"/>
            <a:ext cx="3360373" cy="3350541"/>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37251" y="1815747"/>
            <a:ext cx="3360373" cy="3350541"/>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Picture Placeholder 2"/>
          <p:cNvSpPr>
            <a:spLocks noGrp="1"/>
          </p:cNvSpPr>
          <p:nvPr>
            <p:ph type="pic" idx="1" hasCustomPrompt="1"/>
          </p:nvPr>
        </p:nvSpPr>
        <p:spPr>
          <a:xfrm>
            <a:off x="90990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453956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3" hasCustomPrompt="1"/>
          </p:nvPr>
        </p:nvSpPr>
        <p:spPr>
          <a:xfrm>
            <a:off x="816922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Rectangle 15"/>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Rectangle 16"/>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40794068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12192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0146571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ICON SETS LAYOUT</a:t>
            </a:r>
          </a:p>
        </p:txBody>
      </p:sp>
      <p:grpSp>
        <p:nvGrpSpPr>
          <p:cNvPr id="5" name="Group 4"/>
          <p:cNvGrpSpPr/>
          <p:nvPr userDrawn="1"/>
        </p:nvGrpSpPr>
        <p:grpSpPr>
          <a:xfrm>
            <a:off x="472011" y="1508786"/>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dirty="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black"/>
                </a:solidFill>
              </a:endParaRPr>
            </a:p>
          </p:txBody>
        </p:sp>
      </p:grpSp>
    </p:spTree>
    <p:extLst>
      <p:ext uri="{BB962C8B-B14F-4D97-AF65-F5344CB8AC3E}">
        <p14:creationId xmlns:p14="http://schemas.microsoft.com/office/powerpoint/2010/main" val="2621978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524762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pPr/>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pPr/>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54462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Lst>
  <p:hf hdr="0" ftr="0" dt="0"/>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421" y="6053794"/>
            <a:ext cx="12196420" cy="439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02197" y="5901985"/>
            <a:ext cx="45719" cy="613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lide Number Placeholder 2"/>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Right Triangle 45">
            <a:extLst>
              <a:ext uri="{FF2B5EF4-FFF2-40B4-BE49-F238E27FC236}">
                <a16:creationId xmlns:a16="http://schemas.microsoft.com/office/drawing/2014/main" id="{0983CA01-DED8-4A8A-82CA-5B1BE1DADB0C}"/>
              </a:ext>
            </a:extLst>
          </p:cNvPr>
          <p:cNvSpPr/>
          <p:nvPr/>
        </p:nvSpPr>
        <p:spPr>
          <a:xfrm flipV="1">
            <a:off x="9506857" y="5939880"/>
            <a:ext cx="1291772" cy="1157606"/>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37" name="Right Triangle 36">
            <a:extLst>
              <a:ext uri="{FF2B5EF4-FFF2-40B4-BE49-F238E27FC236}">
                <a16:creationId xmlns:a16="http://schemas.microsoft.com/office/drawing/2014/main" id="{0983CA01-DED8-4A8A-82CA-5B1BE1DADB0C}"/>
              </a:ext>
            </a:extLst>
          </p:cNvPr>
          <p:cNvSpPr/>
          <p:nvPr/>
        </p:nvSpPr>
        <p:spPr>
          <a:xfrm flipH="1">
            <a:off x="7045437" y="-64960"/>
            <a:ext cx="5146562" cy="5852440"/>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45" name="Rectangle 44"/>
          <p:cNvSpPr/>
          <p:nvPr/>
        </p:nvSpPr>
        <p:spPr>
          <a:xfrm>
            <a:off x="2698031" y="1476029"/>
            <a:ext cx="6829425" cy="2797237"/>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i="1" dirty="0">
                <a:solidFill>
                  <a:srgbClr val="000000"/>
                </a:solidFill>
              </a:rPr>
              <a:t>Submitted in the partial fulfillment for the award of the degree of</a:t>
            </a:r>
          </a:p>
          <a:p>
            <a:pPr algn="ctr">
              <a:lnSpc>
                <a:spcPct val="150000"/>
              </a:lnSpc>
            </a:pPr>
            <a:r>
              <a:rPr lang="en-US" sz="2400" b="1" dirty="0">
                <a:solidFill>
                  <a:srgbClr val="000000"/>
                </a:solidFill>
              </a:rPr>
              <a:t>BACHELOR OF ENGINEERING </a:t>
            </a:r>
            <a:endParaRPr lang="en-US" sz="2400" dirty="0">
              <a:solidFill>
                <a:srgbClr val="000000"/>
              </a:solidFill>
            </a:endParaRPr>
          </a:p>
          <a:p>
            <a:pPr algn="ctr">
              <a:lnSpc>
                <a:spcPct val="150000"/>
              </a:lnSpc>
            </a:pPr>
            <a:r>
              <a:rPr lang="en-US" sz="2400" i="1" dirty="0">
                <a:solidFill>
                  <a:srgbClr val="000000"/>
                </a:solidFill>
              </a:rPr>
              <a:t> IN</a:t>
            </a:r>
          </a:p>
          <a:p>
            <a:pPr algn="ctr">
              <a:lnSpc>
                <a:spcPct val="150000"/>
              </a:lnSpc>
            </a:pPr>
            <a:r>
              <a:rPr lang="en-US" sz="2400" b="1" dirty="0">
                <a:solidFill>
                  <a:srgbClr val="000000"/>
                </a:solidFill>
              </a:rPr>
              <a:t>Computer Science and Engineering (AIML) </a:t>
            </a:r>
            <a:endParaRPr lang="en-US" sz="2400" dirty="0">
              <a:solidFill>
                <a:srgbClr val="000000"/>
              </a:solidFill>
            </a:endParaRPr>
          </a:p>
        </p:txBody>
      </p:sp>
      <p:sp>
        <p:nvSpPr>
          <p:cNvPr id="43" name="Right Triangle 42"/>
          <p:cNvSpPr/>
          <p:nvPr/>
        </p:nvSpPr>
        <p:spPr>
          <a:xfrm rot="10800000" flipV="1">
            <a:off x="9829797" y="5333999"/>
            <a:ext cx="2366623" cy="160020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a:spLocks noChangeArrowheads="1"/>
          </p:cNvSpPr>
          <p:nvPr/>
        </p:nvSpPr>
        <p:spPr bwMode="auto">
          <a:xfrm>
            <a:off x="6881359" y="6019560"/>
            <a:ext cx="4928608"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r>
              <a:rPr lang="en-US" sz="2000" b="1" dirty="0">
                <a:solidFill>
                  <a:prstClr val="black">
                    <a:lumMod val="65000"/>
                    <a:lumOff val="35000"/>
                  </a:prstClr>
                </a:solidFill>
                <a:latin typeface="Casper" panose="02000506000000020004" pitchFamily="2" charset="0"/>
                <a:ea typeface="Karla" pitchFamily="2" charset="0"/>
                <a:cs typeface="Karla" pitchFamily="2" charset="0"/>
              </a:rPr>
              <a:t>DISCOVER . </a:t>
            </a:r>
            <a:r>
              <a:rPr lang="en-US" sz="2000" b="1" dirty="0">
                <a:solidFill>
                  <a:srgbClr val="C00000"/>
                </a:solidFill>
                <a:latin typeface="Casper" panose="02000506000000020004" pitchFamily="2" charset="0"/>
                <a:ea typeface="Karla" pitchFamily="2" charset="0"/>
                <a:cs typeface="Karla" pitchFamily="2" charset="0"/>
              </a:rPr>
              <a:t>LEARN</a:t>
            </a:r>
            <a:r>
              <a:rPr lang="en-US" sz="2000" b="1" dirty="0">
                <a:solidFill>
                  <a:prstClr val="black">
                    <a:lumMod val="65000"/>
                    <a:lumOff val="35000"/>
                  </a:prstClr>
                </a:solidFill>
                <a:latin typeface="Casper" panose="02000506000000020004" pitchFamily="2" charset="0"/>
                <a:ea typeface="Karla" pitchFamily="2" charset="0"/>
                <a:cs typeface="Karla" pitchFamily="2" charset="0"/>
              </a:rPr>
              <a:t> . EMPOWER</a:t>
            </a:r>
            <a:endParaRPr lang="en-US" sz="1200" b="1" dirty="0">
              <a:solidFill>
                <a:prstClr val="black"/>
              </a:solidFill>
              <a:latin typeface="Casper" panose="02000506000000020004" pitchFamily="2" charset="0"/>
            </a:endParaRPr>
          </a:p>
          <a:p>
            <a:pPr eaLnBrk="1" hangingPunct="1"/>
            <a:endParaRPr lang="en-US" sz="1600" b="1" dirty="0">
              <a:latin typeface="Casper" panose="02000506000000020004" pitchFamily="2" charset="0"/>
            </a:endParaRPr>
          </a:p>
        </p:txBody>
      </p:sp>
      <p:sp>
        <p:nvSpPr>
          <p:cNvPr id="52" name="Rectangle 51"/>
          <p:cNvSpPr/>
          <p:nvPr/>
        </p:nvSpPr>
        <p:spPr>
          <a:xfrm>
            <a:off x="6885780" y="6043646"/>
            <a:ext cx="45719" cy="370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a:spLocks noChangeArrowheads="1"/>
          </p:cNvSpPr>
          <p:nvPr/>
        </p:nvSpPr>
        <p:spPr bwMode="auto">
          <a:xfrm>
            <a:off x="443345" y="6014156"/>
            <a:ext cx="5882609" cy="430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2400" b="1" dirty="0">
                <a:solidFill>
                  <a:srgbClr val="FF0000"/>
                </a:solidFill>
                <a:latin typeface="Times New Roman" pitchFamily="18" charset="0"/>
                <a:cs typeface="Times New Roman" pitchFamily="18" charset="0"/>
              </a:rPr>
              <a:t>Department of AIT-CSE</a:t>
            </a:r>
            <a:endParaRPr lang="en-US" sz="1600" dirty="0">
              <a:solidFill>
                <a:srgbClr val="FF0000"/>
              </a:solidFill>
              <a:latin typeface="Times New Roman" pitchFamily="18" charset="0"/>
              <a:cs typeface="Times New Roman" pitchFamily="18" charset="0"/>
            </a:endParaRPr>
          </a:p>
        </p:txBody>
      </p:sp>
      <p:sp>
        <p:nvSpPr>
          <p:cNvPr id="26" name="TextBox 25"/>
          <p:cNvSpPr txBox="1">
            <a:spLocks noChangeArrowheads="1"/>
          </p:cNvSpPr>
          <p:nvPr/>
        </p:nvSpPr>
        <p:spPr bwMode="auto">
          <a:xfrm>
            <a:off x="1657138" y="443068"/>
            <a:ext cx="8477097" cy="1200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IN" sz="3600" b="1" dirty="0">
                <a:effectLst/>
                <a:latin typeface="Times New Roman" panose="02020603050405020304" pitchFamily="18" charset="0"/>
                <a:ea typeface="Times New Roman" panose="02020603050405020304" pitchFamily="18" charset="0"/>
                <a:cs typeface="Arial" panose="020B0604020202020204" pitchFamily="34" charset="0"/>
              </a:rPr>
              <a:t>Rec Shokubutsu: A Plant Identification Application</a:t>
            </a:r>
            <a:endParaRPr lang="en-IN" sz="36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5" name="Slide Number Placeholder 14"/>
          <p:cNvSpPr>
            <a:spLocks noGrp="1"/>
          </p:cNvSpPr>
          <p:nvPr>
            <p:ph type="sldNum" sz="quarter" idx="12"/>
          </p:nvPr>
        </p:nvSpPr>
        <p:spPr/>
        <p:txBody>
          <a:bodyPr/>
          <a:lstStyle/>
          <a:p>
            <a:fld id="{BDCDBBEF-AA6C-4BA6-85B2-A17D7F280E38}" type="slidenum">
              <a:rPr lang="en-US" smtClean="0"/>
              <a:pPr/>
              <a:t>1</a:t>
            </a:fld>
            <a:endParaRPr lang="en-US"/>
          </a:p>
        </p:txBody>
      </p:sp>
      <p:sp>
        <p:nvSpPr>
          <p:cNvPr id="5" name="TextBox 4"/>
          <p:cNvSpPr txBox="1"/>
          <p:nvPr/>
        </p:nvSpPr>
        <p:spPr>
          <a:xfrm>
            <a:off x="844539" y="5196377"/>
            <a:ext cx="4345870" cy="707886"/>
          </a:xfrm>
          <a:prstGeom prst="rect">
            <a:avLst/>
          </a:prstGeom>
          <a:noFill/>
        </p:spPr>
        <p:txBody>
          <a:bodyPr wrap="none" rtlCol="0">
            <a:spAutoFit/>
          </a:bodyPr>
          <a:lstStyle/>
          <a:p>
            <a:r>
              <a:rPr lang="en-US" sz="2000" b="1" dirty="0"/>
              <a:t>Submitted by: </a:t>
            </a:r>
          </a:p>
          <a:p>
            <a:r>
              <a:rPr lang="en-US" sz="2000" dirty="0"/>
              <a:t>	Neel Madhab Roy (19BCS6064)</a:t>
            </a:r>
          </a:p>
        </p:txBody>
      </p:sp>
      <p:sp>
        <p:nvSpPr>
          <p:cNvPr id="6" name="TextBox 5"/>
          <p:cNvSpPr txBox="1"/>
          <p:nvPr/>
        </p:nvSpPr>
        <p:spPr>
          <a:xfrm>
            <a:off x="7662537" y="5213293"/>
            <a:ext cx="2971326" cy="1015663"/>
          </a:xfrm>
          <a:prstGeom prst="rect">
            <a:avLst/>
          </a:prstGeom>
          <a:noFill/>
        </p:spPr>
        <p:txBody>
          <a:bodyPr wrap="none" rtlCol="0">
            <a:spAutoFit/>
          </a:bodyPr>
          <a:lstStyle/>
          <a:p>
            <a:r>
              <a:rPr lang="en-US" sz="2000" b="1" dirty="0"/>
              <a:t>Under the Supervision of: </a:t>
            </a:r>
            <a:endParaRPr lang="en-US" sz="2000" dirty="0"/>
          </a:p>
          <a:p>
            <a:r>
              <a:rPr lang="en-US" sz="2000" dirty="0"/>
              <a:t>Mr. Ajay Pal</a:t>
            </a:r>
          </a:p>
          <a:p>
            <a:endParaRPr lang="en-US" sz="2000" dirty="0"/>
          </a:p>
        </p:txBody>
      </p:sp>
    </p:spTree>
    <p:extLst>
      <p:ext uri="{BB962C8B-B14F-4D97-AF65-F5344CB8AC3E}">
        <p14:creationId xmlns:p14="http://schemas.microsoft.com/office/powerpoint/2010/main" val="456502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C8FE4-CD80-D148-C840-0BA46B2526D6}"/>
              </a:ext>
            </a:extLst>
          </p:cNvPr>
          <p:cNvSpPr>
            <a:spLocks noGrp="1"/>
          </p:cNvSpPr>
          <p:nvPr>
            <p:ph type="title"/>
          </p:nvPr>
        </p:nvSpPr>
        <p:spPr/>
        <p:txBody>
          <a:bodyPr/>
          <a:lstStyle/>
          <a:p>
            <a:r>
              <a:rPr lang="en-US" dirty="0"/>
              <a:t> </a:t>
            </a:r>
            <a:endParaRPr lang="en-IN" dirty="0"/>
          </a:p>
        </p:txBody>
      </p:sp>
      <p:sp>
        <p:nvSpPr>
          <p:cNvPr id="4" name="Slide Number Placeholder 3">
            <a:extLst>
              <a:ext uri="{FF2B5EF4-FFF2-40B4-BE49-F238E27FC236}">
                <a16:creationId xmlns:a16="http://schemas.microsoft.com/office/drawing/2014/main" id="{5A500090-E969-35A2-5AC7-38592996B7FC}"/>
              </a:ext>
            </a:extLst>
          </p:cNvPr>
          <p:cNvSpPr>
            <a:spLocks noGrp="1"/>
          </p:cNvSpPr>
          <p:nvPr>
            <p:ph type="sldNum" sz="quarter" idx="12"/>
          </p:nvPr>
        </p:nvSpPr>
        <p:spPr/>
        <p:txBody>
          <a:bodyPr/>
          <a:lstStyle/>
          <a:p>
            <a:fld id="{BDCDBBEF-AA6C-4BA6-85B2-A17D7F280E38}" type="slidenum">
              <a:rPr lang="en-US" smtClean="0"/>
              <a:pPr/>
              <a:t>10</a:t>
            </a:fld>
            <a:endParaRPr lang="en-US"/>
          </a:p>
        </p:txBody>
      </p:sp>
      <p:pic>
        <p:nvPicPr>
          <p:cNvPr id="5" name="Picture 4">
            <a:extLst>
              <a:ext uri="{FF2B5EF4-FFF2-40B4-BE49-F238E27FC236}">
                <a16:creationId xmlns:a16="http://schemas.microsoft.com/office/drawing/2014/main" id="{57340A9C-A32D-9273-ACBD-288FB62AD1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224" y="1027906"/>
            <a:ext cx="9460761" cy="5576405"/>
          </a:xfrm>
          <a:prstGeom prst="rect">
            <a:avLst/>
          </a:prstGeom>
        </p:spPr>
      </p:pic>
    </p:spTree>
    <p:extLst>
      <p:ext uri="{BB962C8B-B14F-4D97-AF65-F5344CB8AC3E}">
        <p14:creationId xmlns:p14="http://schemas.microsoft.com/office/powerpoint/2010/main" val="3305561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CC7BACA-41BE-4694-6B4D-D81F4E684559}"/>
              </a:ext>
            </a:extLst>
          </p:cNvPr>
          <p:cNvSpPr>
            <a:spLocks noGrp="1"/>
          </p:cNvSpPr>
          <p:nvPr>
            <p:ph type="sldNum" sz="quarter" idx="12"/>
          </p:nvPr>
        </p:nvSpPr>
        <p:spPr/>
        <p:txBody>
          <a:bodyPr/>
          <a:lstStyle/>
          <a:p>
            <a:fld id="{BDCDBBEF-AA6C-4BA6-85B2-A17D7F280E38}" type="slidenum">
              <a:rPr lang="en-US" smtClean="0"/>
              <a:pPr/>
              <a:t>11</a:t>
            </a:fld>
            <a:endParaRPr lang="en-US"/>
          </a:p>
        </p:txBody>
      </p:sp>
      <p:pic>
        <p:nvPicPr>
          <p:cNvPr id="6" name="Picture 5">
            <a:extLst>
              <a:ext uri="{FF2B5EF4-FFF2-40B4-BE49-F238E27FC236}">
                <a16:creationId xmlns:a16="http://schemas.microsoft.com/office/drawing/2014/main" id="{8A28119B-348F-AF1F-07B4-F8191A7A49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416" y="1096336"/>
            <a:ext cx="5131970" cy="5342874"/>
          </a:xfrm>
          <a:prstGeom prst="rect">
            <a:avLst/>
          </a:prstGeom>
        </p:spPr>
      </p:pic>
      <p:pic>
        <p:nvPicPr>
          <p:cNvPr id="8" name="Picture 7">
            <a:extLst>
              <a:ext uri="{FF2B5EF4-FFF2-40B4-BE49-F238E27FC236}">
                <a16:creationId xmlns:a16="http://schemas.microsoft.com/office/drawing/2014/main" id="{9279934B-0B68-FDE7-7EFB-E5684519BB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7611" y="1096336"/>
            <a:ext cx="4739089" cy="5509289"/>
          </a:xfrm>
          <a:prstGeom prst="rect">
            <a:avLst/>
          </a:prstGeom>
        </p:spPr>
      </p:pic>
    </p:spTree>
    <p:extLst>
      <p:ext uri="{BB962C8B-B14F-4D97-AF65-F5344CB8AC3E}">
        <p14:creationId xmlns:p14="http://schemas.microsoft.com/office/powerpoint/2010/main" val="2177491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3D9AEA0-D831-429E-ABB9-E8BCC5501EAB}"/>
              </a:ext>
            </a:extLst>
          </p:cNvPr>
          <p:cNvSpPr>
            <a:spLocks noGrp="1"/>
          </p:cNvSpPr>
          <p:nvPr>
            <p:ph type="sldNum" sz="quarter" idx="12"/>
          </p:nvPr>
        </p:nvSpPr>
        <p:spPr/>
        <p:txBody>
          <a:bodyPr/>
          <a:lstStyle/>
          <a:p>
            <a:fld id="{BDCDBBEF-AA6C-4BA6-85B2-A17D7F280E38}" type="slidenum">
              <a:rPr lang="en-US" smtClean="0"/>
              <a:pPr/>
              <a:t>12</a:t>
            </a:fld>
            <a:endParaRPr lang="en-US"/>
          </a:p>
        </p:txBody>
      </p:sp>
      <p:pic>
        <p:nvPicPr>
          <p:cNvPr id="6" name="Picture 5">
            <a:extLst>
              <a:ext uri="{FF2B5EF4-FFF2-40B4-BE49-F238E27FC236}">
                <a16:creationId xmlns:a16="http://schemas.microsoft.com/office/drawing/2014/main" id="{E10E5710-7602-481C-5E96-F26EED1B1E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661" y="1236328"/>
            <a:ext cx="5377339" cy="5226924"/>
          </a:xfrm>
          <a:prstGeom prst="rect">
            <a:avLst/>
          </a:prstGeom>
        </p:spPr>
      </p:pic>
      <p:pic>
        <p:nvPicPr>
          <p:cNvPr id="8" name="Picture 7">
            <a:extLst>
              <a:ext uri="{FF2B5EF4-FFF2-40B4-BE49-F238E27FC236}">
                <a16:creationId xmlns:a16="http://schemas.microsoft.com/office/drawing/2014/main" id="{CC5C5B55-C9AE-0729-6CB7-6F787B3D38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8473" y="1238249"/>
            <a:ext cx="5205852" cy="5308236"/>
          </a:xfrm>
          <a:prstGeom prst="rect">
            <a:avLst/>
          </a:prstGeom>
        </p:spPr>
      </p:pic>
    </p:spTree>
    <p:extLst>
      <p:ext uri="{BB962C8B-B14F-4D97-AF65-F5344CB8AC3E}">
        <p14:creationId xmlns:p14="http://schemas.microsoft.com/office/powerpoint/2010/main" val="313349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97115F0-A025-05C7-306D-BD24EA31A182}"/>
              </a:ext>
            </a:extLst>
          </p:cNvPr>
          <p:cNvSpPr>
            <a:spLocks noGrp="1"/>
          </p:cNvSpPr>
          <p:nvPr>
            <p:ph type="sldNum" sz="quarter" idx="12"/>
          </p:nvPr>
        </p:nvSpPr>
        <p:spPr/>
        <p:txBody>
          <a:bodyPr/>
          <a:lstStyle/>
          <a:p>
            <a:fld id="{BDCDBBEF-AA6C-4BA6-85B2-A17D7F280E38}" type="slidenum">
              <a:rPr lang="en-US" smtClean="0"/>
              <a:pPr/>
              <a:t>13</a:t>
            </a:fld>
            <a:endParaRPr lang="en-US"/>
          </a:p>
        </p:txBody>
      </p:sp>
      <p:pic>
        <p:nvPicPr>
          <p:cNvPr id="6" name="Picture 5">
            <a:extLst>
              <a:ext uri="{FF2B5EF4-FFF2-40B4-BE49-F238E27FC236}">
                <a16:creationId xmlns:a16="http://schemas.microsoft.com/office/drawing/2014/main" id="{DBF57236-B5CD-417E-9A2B-18CD94A9EC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953" y="1139421"/>
            <a:ext cx="4739111" cy="5349169"/>
          </a:xfrm>
          <a:prstGeom prst="rect">
            <a:avLst/>
          </a:prstGeom>
        </p:spPr>
      </p:pic>
      <p:pic>
        <p:nvPicPr>
          <p:cNvPr id="8" name="Picture 7">
            <a:extLst>
              <a:ext uri="{FF2B5EF4-FFF2-40B4-BE49-F238E27FC236}">
                <a16:creationId xmlns:a16="http://schemas.microsoft.com/office/drawing/2014/main" id="{AA66FE57-37AD-8484-403C-34AE525E6D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139420"/>
            <a:ext cx="4914900" cy="5350305"/>
          </a:xfrm>
          <a:prstGeom prst="rect">
            <a:avLst/>
          </a:prstGeom>
        </p:spPr>
      </p:pic>
    </p:spTree>
    <p:extLst>
      <p:ext uri="{BB962C8B-B14F-4D97-AF65-F5344CB8AC3E}">
        <p14:creationId xmlns:p14="http://schemas.microsoft.com/office/powerpoint/2010/main" val="176994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0675"/>
            <a:ext cx="10515600" cy="1325563"/>
          </a:xfrm>
        </p:spPr>
        <p:txBody>
          <a:bodyPr/>
          <a:lstStyle/>
          <a:p>
            <a:r>
              <a:rPr lang="en-US" b="1" dirty="0"/>
              <a:t>Conclusion</a:t>
            </a:r>
          </a:p>
        </p:txBody>
      </p:sp>
      <p:sp>
        <p:nvSpPr>
          <p:cNvPr id="3" name="Content Placeholder 2"/>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Developed an application that helps people to identify plant species using simples plant leaves image without begin concerned about the knowledge of botany (study of plants).</a:t>
            </a:r>
          </a:p>
          <a:p>
            <a:r>
              <a:rPr lang="en-US" dirty="0">
                <a:latin typeface="Times New Roman" panose="02020603050405020304" pitchFamily="18" charset="0"/>
                <a:cs typeface="Times New Roman" panose="02020603050405020304" pitchFamily="18" charset="0"/>
              </a:rPr>
              <a:t>The Identification performance of the models will be good enough to be used in web application for effective use.</a:t>
            </a:r>
          </a:p>
          <a:p>
            <a:r>
              <a:rPr lang="en-US" dirty="0">
                <a:latin typeface="Times New Roman" panose="02020603050405020304" pitchFamily="18" charset="0"/>
                <a:cs typeface="Times New Roman" panose="02020603050405020304" pitchFamily="18" charset="0"/>
              </a:rPr>
              <a:t>The end result of this project is a web application.</a:t>
            </a:r>
          </a:p>
        </p:txBody>
      </p:sp>
      <p:sp>
        <p:nvSpPr>
          <p:cNvPr id="4" name="Slide Number Placeholder 3"/>
          <p:cNvSpPr>
            <a:spLocks noGrp="1"/>
          </p:cNvSpPr>
          <p:nvPr>
            <p:ph type="sldNum" sz="quarter" idx="12"/>
          </p:nvPr>
        </p:nvSpPr>
        <p:spPr/>
        <p:txBody>
          <a:bodyPr/>
          <a:lstStyle/>
          <a:p>
            <a:fld id="{BDCDBBEF-AA6C-4BA6-85B2-A17D7F280E38}" type="slidenum">
              <a:rPr lang="en-US" smtClean="0"/>
              <a:pPr/>
              <a:t>14</a:t>
            </a:fld>
            <a:endParaRPr lang="en-US"/>
          </a:p>
        </p:txBody>
      </p:sp>
    </p:spTree>
    <p:extLst>
      <p:ext uri="{BB962C8B-B14F-4D97-AF65-F5344CB8AC3E}">
        <p14:creationId xmlns:p14="http://schemas.microsoft.com/office/powerpoint/2010/main" val="880465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Future Scope</a:t>
            </a:r>
          </a:p>
        </p:txBody>
      </p:sp>
      <p:sp>
        <p:nvSpPr>
          <p:cNvPr id="3" name="Content Placeholder 2"/>
          <p:cNvSpPr>
            <a:spLocks noGrp="1"/>
          </p:cNvSpPr>
          <p:nvPr>
            <p:ph idx="1"/>
          </p:nvPr>
        </p:nvSpPr>
        <p:spPr/>
        <p:txBody>
          <a:bodyPr>
            <a:normAutofit fontScale="85000" lnSpcReduction="10000"/>
          </a:bodyPr>
          <a:lstStyle/>
          <a:p>
            <a:pPr marL="0" indent="0">
              <a:lnSpc>
                <a:spcPct val="150000"/>
              </a:lnSpc>
              <a:buNone/>
            </a:pPr>
            <a:r>
              <a:rPr lang="en-US" dirty="0">
                <a:latin typeface="Times New Roman" panose="02020603050405020304" pitchFamily="18" charset="0"/>
                <a:cs typeface="Times New Roman" panose="02020603050405020304" pitchFamily="18" charset="0"/>
              </a:rPr>
              <a:t>There are enormous plant species in the world, which is nearly 390,000 in numbers, and each year, new species are reported in different parts of the world. Plants are very different from one another hence requiring in depth taxonomic knowledge to identify and assign them to a particular species. Many activities such as studying the flora of a particular area, investigation of the endangered species, discovering new plant species depends profoundly upon precise and accurate dentification skills. With this, the need for automated identification of plant species is increasing. We need more research in this field.</a:t>
            </a:r>
          </a:p>
        </p:txBody>
      </p:sp>
      <p:sp>
        <p:nvSpPr>
          <p:cNvPr id="4" name="Slide Number Placeholder 3"/>
          <p:cNvSpPr>
            <a:spLocks noGrp="1"/>
          </p:cNvSpPr>
          <p:nvPr>
            <p:ph type="sldNum" sz="quarter" idx="12"/>
          </p:nvPr>
        </p:nvSpPr>
        <p:spPr/>
        <p:txBody>
          <a:bodyPr/>
          <a:lstStyle/>
          <a:p>
            <a:fld id="{BDCDBBEF-AA6C-4BA6-85B2-A17D7F280E38}" type="slidenum">
              <a:rPr lang="en-US" smtClean="0"/>
              <a:pPr/>
              <a:t>15</a:t>
            </a:fld>
            <a:endParaRPr lang="en-US"/>
          </a:p>
        </p:txBody>
      </p:sp>
    </p:spTree>
    <p:extLst>
      <p:ext uri="{BB962C8B-B14F-4D97-AF65-F5344CB8AC3E}">
        <p14:creationId xmlns:p14="http://schemas.microsoft.com/office/powerpoint/2010/main" val="1952428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References</a:t>
            </a:r>
          </a:p>
        </p:txBody>
      </p:sp>
      <p:sp>
        <p:nvSpPr>
          <p:cNvPr id="3" name="Content Placeholder 2"/>
          <p:cNvSpPr>
            <a:spLocks noGrp="1"/>
          </p:cNvSpPr>
          <p:nvPr>
            <p:ph idx="1"/>
          </p:nvPr>
        </p:nvSpPr>
        <p:spPr/>
        <p:txBody>
          <a:bodyPr>
            <a:normAutofit fontScale="85000" lnSpcReduction="20000"/>
          </a:bodyPr>
          <a:lstStyle/>
          <a:p>
            <a:pPr marL="342900" marR="54610" lvl="0" indent="-342900">
              <a:lnSpc>
                <a:spcPct val="150000"/>
              </a:lnSpc>
              <a:spcAft>
                <a:spcPts val="0"/>
              </a:spcAft>
              <a:buFont typeface="+mj-lt"/>
              <a:buAutoNum type="arabicPeriod"/>
              <a:tabLst>
                <a:tab pos="406400" algn="l"/>
              </a:tabLst>
            </a:pP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Banzi</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J. &amp;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Abayo</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T. (2021). Plant Species Identification from Leaf Image Using Deep Learning Models.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ArXiv</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Tranzania</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Journal of Forestry and Nature Conservation Vol 90.</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342900" marR="54610" lvl="0" indent="-342900">
              <a:lnSpc>
                <a:spcPct val="150000"/>
              </a:lnSpc>
              <a:spcAft>
                <a:spcPts val="0"/>
              </a:spcAft>
              <a:buFont typeface="+mj-lt"/>
              <a:buAutoNum type="arabicPeriod"/>
              <a:tabLst>
                <a:tab pos="406400" algn="l"/>
              </a:tabLst>
            </a:pP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Sk</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Hassan, Kumar Maji,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Jasinski</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M.,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Leonowicz</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Z. &amp;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Jasinska</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E. (2021). Identification of Plant-Leaf Disease Using CNN and Transfer-Learning Approach.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ArXiv</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electronics10121388.</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342900" marR="54610" lvl="0" indent="-342900">
              <a:lnSpc>
                <a:spcPct val="150000"/>
              </a:lnSpc>
              <a:spcAft>
                <a:spcPts val="0"/>
              </a:spcAft>
              <a:buFont typeface="+mj-lt"/>
              <a:buAutoNum type="arabicPeriod"/>
              <a:tabLst>
                <a:tab pos="406400" algn="l"/>
              </a:tabLst>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Skanda H N, S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karanth</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Suvijith</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S, &amp; Swathi K S (2019). Plant Identification Methodologies using Machine Learning Algorithms.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ArXiv</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ISSN: 2278-0181 Vol 8.</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342900" marR="54610" lvl="0" indent="-342900">
              <a:lnSpc>
                <a:spcPct val="150000"/>
              </a:lnSpc>
              <a:spcAft>
                <a:spcPts val="0"/>
              </a:spcAft>
              <a:buFont typeface="+mj-lt"/>
              <a:buAutoNum type="arabicPeriod"/>
              <a:tabLst>
                <a:tab pos="406400" algn="l"/>
              </a:tabLst>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Kaur S. &amp; Kaur P. (2019). Plant Species Identification based on Plant Leaf Using Computer Vision and Machine Learning Techniques. Journal of Multimedia Information System, CC BY-NC 4.0.</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342900" marR="54610" lvl="0" indent="-342900">
              <a:lnSpc>
                <a:spcPct val="150000"/>
              </a:lnSpc>
              <a:spcAft>
                <a:spcPts val="0"/>
              </a:spcAft>
              <a:buFont typeface="+mj-lt"/>
              <a:buAutoNum type="arabicPeriod"/>
              <a:tabLst>
                <a:tab pos="406400" algn="l"/>
              </a:tabLst>
            </a:pP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Waldchen</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J.,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Rzanny</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M., Seeland, M., &amp;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Mader</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P. (2018). Automated Plant species Identification – Trends and future directions. Journal,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pcbi</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1005993.</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342900" marR="54610" lvl="0" indent="-342900">
              <a:lnSpc>
                <a:spcPct val="150000"/>
              </a:lnSpc>
              <a:spcAft>
                <a:spcPts val="0"/>
              </a:spcAft>
              <a:buFont typeface="+mj-lt"/>
              <a:buAutoNum type="arabicPeriod"/>
              <a:tabLst>
                <a:tab pos="406400" algn="l"/>
              </a:tabLst>
            </a:pP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Waldchen</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J. &amp;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Mader</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P. (2018). Plant Species Identification Using Computer Vision Techniques: A Systematic Literature Review, Archives of Computational Methods in Engineering.</a:t>
            </a:r>
            <a:endParaRPr lang="en-IN"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16</a:t>
            </a:fld>
            <a:endParaRPr lang="en-US"/>
          </a:p>
        </p:txBody>
      </p:sp>
    </p:spTree>
    <p:extLst>
      <p:ext uri="{BB962C8B-B14F-4D97-AF65-F5344CB8AC3E}">
        <p14:creationId xmlns:p14="http://schemas.microsoft.com/office/powerpoint/2010/main" val="191225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676" y="365126"/>
            <a:ext cx="10515600" cy="976206"/>
          </a:xfrm>
        </p:spPr>
        <p:txBody>
          <a:bodyPr/>
          <a:lstStyle/>
          <a:p>
            <a:r>
              <a:rPr lang="en-US" b="1" dirty="0">
                <a:latin typeface="Times New Roman"/>
                <a:cs typeface="Times New Roman"/>
              </a:rPr>
              <a:t>Outline</a:t>
            </a:r>
          </a:p>
        </p:txBody>
      </p:sp>
      <p:sp>
        <p:nvSpPr>
          <p:cNvPr id="3" name="Content Placeholder 2"/>
          <p:cNvSpPr>
            <a:spLocks noGrp="1"/>
          </p:cNvSpPr>
          <p:nvPr>
            <p:ph idx="1"/>
          </p:nvPr>
        </p:nvSpPr>
        <p:spPr>
          <a:xfrm>
            <a:off x="838200" y="1588220"/>
            <a:ext cx="10515600" cy="4952253"/>
          </a:xfrm>
        </p:spPr>
        <p:txBody>
          <a:bodyPr>
            <a:normAutofit/>
          </a:bodyPr>
          <a:lstStyle/>
          <a:p>
            <a:r>
              <a:rPr lang="en-US" dirty="0">
                <a:latin typeface="Times New Roman"/>
                <a:cs typeface="Times New Roman"/>
              </a:rPr>
              <a:t>Introduction to Project</a:t>
            </a:r>
          </a:p>
          <a:p>
            <a:r>
              <a:rPr lang="en-US" dirty="0">
                <a:latin typeface="Times New Roman"/>
                <a:cs typeface="Times New Roman"/>
              </a:rPr>
              <a:t>Problem Formulation</a:t>
            </a:r>
          </a:p>
          <a:p>
            <a:r>
              <a:rPr lang="en-US" dirty="0">
                <a:latin typeface="Times New Roman"/>
                <a:cs typeface="Times New Roman"/>
              </a:rPr>
              <a:t>Objectives of the work </a:t>
            </a:r>
          </a:p>
          <a:p>
            <a:r>
              <a:rPr lang="en-US" dirty="0">
                <a:latin typeface="Times New Roman"/>
                <a:cs typeface="Times New Roman"/>
              </a:rPr>
              <a:t>Methodology used</a:t>
            </a:r>
          </a:p>
          <a:p>
            <a:r>
              <a:rPr lang="en-US" spc="-10" dirty="0">
                <a:latin typeface="Times New Roman"/>
                <a:cs typeface="Times New Roman"/>
              </a:rPr>
              <a:t>Results and Outputs</a:t>
            </a:r>
          </a:p>
          <a:p>
            <a:r>
              <a:rPr lang="en-US" spc="-10" dirty="0">
                <a:latin typeface="Times New Roman"/>
                <a:cs typeface="Times New Roman"/>
              </a:rPr>
              <a:t>Conclusion</a:t>
            </a:r>
          </a:p>
          <a:p>
            <a:r>
              <a:rPr lang="en-US" dirty="0">
                <a:latin typeface="Times New Roman"/>
                <a:cs typeface="Times New Roman"/>
              </a:rPr>
              <a:t>Future Scope</a:t>
            </a:r>
          </a:p>
          <a:p>
            <a:r>
              <a:rPr lang="en-US" dirty="0">
                <a:latin typeface="Times New Roman"/>
                <a:cs typeface="Times New Roman"/>
              </a:rPr>
              <a:t>References</a:t>
            </a: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2</a:t>
            </a:fld>
            <a:endParaRPr lang="en-US"/>
          </a:p>
        </p:txBody>
      </p:sp>
    </p:spTree>
    <p:extLst>
      <p:ext uri="{BB962C8B-B14F-4D97-AF65-F5344CB8AC3E}">
        <p14:creationId xmlns:p14="http://schemas.microsoft.com/office/powerpoint/2010/main" val="2605982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1110"/>
            <a:ext cx="10515600" cy="1325563"/>
          </a:xfrm>
        </p:spPr>
        <p:txBody>
          <a:bodyPr>
            <a:normAutofit/>
          </a:bodyPr>
          <a:lstStyle/>
          <a:p>
            <a:r>
              <a:rPr lang="en-US" sz="5400" b="1" dirty="0">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a:xfrm>
            <a:off x="727669" y="1434837"/>
            <a:ext cx="6075065" cy="2684987"/>
          </a:xfrm>
        </p:spPr>
        <p:txBody>
          <a:bodyPr>
            <a:noAutofit/>
          </a:bodyPr>
          <a:lstStyle/>
          <a:p>
            <a:pPr marL="539115" indent="-229235">
              <a:lnSpc>
                <a:spcPct val="150000"/>
              </a:lnSpc>
              <a:tabLst>
                <a:tab pos="539115" algn="l"/>
                <a:tab pos="539750" algn="l"/>
              </a:tabLst>
            </a:pPr>
            <a:r>
              <a:rPr lang="en-IN" sz="2100" dirty="0">
                <a:effectLst/>
                <a:latin typeface="Times New Roman" panose="02020603050405020304" pitchFamily="18" charset="0"/>
                <a:ea typeface="Calibri" panose="020F0502020204030204" pitchFamily="34" charset="0"/>
              </a:rPr>
              <a:t>This project aims at accurate and effective development of an application that helps people to identify plant species using simples plant leaves image without begin concerned about the knowledge of botany (study of plants). </a:t>
            </a:r>
            <a:endParaRPr lang="en-IN" sz="2100" dirty="0">
              <a:latin typeface="Times New Roman" panose="02020603050405020304" pitchFamily="18" charset="0"/>
              <a:ea typeface="Calibri" panose="020F0502020204030204" pitchFamily="34"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3</a:t>
            </a:fld>
            <a:endParaRPr lang="en-US"/>
          </a:p>
        </p:txBody>
      </p:sp>
      <p:pic>
        <p:nvPicPr>
          <p:cNvPr id="6" name="Picture 5">
            <a:extLst>
              <a:ext uri="{FF2B5EF4-FFF2-40B4-BE49-F238E27FC236}">
                <a16:creationId xmlns:a16="http://schemas.microsoft.com/office/drawing/2014/main" id="{D1250103-0B28-9358-0B69-32161252FE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8851" y="231110"/>
            <a:ext cx="5392615" cy="2914843"/>
          </a:xfrm>
          <a:prstGeom prst="rect">
            <a:avLst/>
          </a:prstGeom>
        </p:spPr>
      </p:pic>
      <p:sp>
        <p:nvSpPr>
          <p:cNvPr id="7" name="TextBox 6">
            <a:extLst>
              <a:ext uri="{FF2B5EF4-FFF2-40B4-BE49-F238E27FC236}">
                <a16:creationId xmlns:a16="http://schemas.microsoft.com/office/drawing/2014/main" id="{B6B45F4E-DFCA-4C91-A10A-100A1775463B}"/>
              </a:ext>
            </a:extLst>
          </p:cNvPr>
          <p:cNvSpPr txBox="1"/>
          <p:nvPr/>
        </p:nvSpPr>
        <p:spPr>
          <a:xfrm>
            <a:off x="1095270" y="4119824"/>
            <a:ext cx="10515600" cy="283923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sz="2100" dirty="0">
                <a:solidFill>
                  <a:srgbClr val="333333"/>
                </a:solidFill>
                <a:effectLst/>
                <a:latin typeface="Times New Roman" panose="02020603050405020304" pitchFamily="18" charset="0"/>
                <a:ea typeface="Calibri" panose="020F0502020204030204" pitchFamily="34" charset="0"/>
              </a:rPr>
              <a:t>So, identifying the plants correctly is out of reach of an ordinary person as it requires specialized knowledge and only the experts of botanical background are able to pull off this task. </a:t>
            </a:r>
            <a:endParaRPr lang="en-IN" sz="2100" dirty="0">
              <a:effectLst/>
              <a:latin typeface="Times New Roman" panose="02020603050405020304" pitchFamily="18" charset="0"/>
              <a:ea typeface="Calibri" panose="020F0502020204030204" pitchFamily="34" charset="0"/>
            </a:endParaRPr>
          </a:p>
          <a:p>
            <a:pPr marL="285750" indent="-285750">
              <a:lnSpc>
                <a:spcPct val="150000"/>
              </a:lnSpc>
              <a:buFont typeface="Arial" panose="020B0604020202020204" pitchFamily="34" charset="0"/>
              <a:buChar char="•"/>
            </a:pPr>
            <a:r>
              <a:rPr lang="en-IN" sz="2100" dirty="0">
                <a:effectLst/>
                <a:latin typeface="Times New Roman" panose="02020603050405020304" pitchFamily="18" charset="0"/>
                <a:ea typeface="Calibri" panose="020F0502020204030204" pitchFamily="34" charset="0"/>
              </a:rPr>
              <a:t>This application will help us to identification of new or rare plant species to improve the balance in the ecosystem. </a:t>
            </a:r>
            <a:endParaRPr lang="en-IN" sz="210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endParaRPr lang="en-IN" sz="2100" dirty="0"/>
          </a:p>
        </p:txBody>
      </p:sp>
    </p:spTree>
    <p:extLst>
      <p:ext uri="{BB962C8B-B14F-4D97-AF65-F5344CB8AC3E}">
        <p14:creationId xmlns:p14="http://schemas.microsoft.com/office/powerpoint/2010/main" val="3401012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2443"/>
            <a:ext cx="10515600" cy="1325563"/>
          </a:xfrm>
        </p:spPr>
        <p:txBody>
          <a:bodyPr/>
          <a:lstStyle/>
          <a:p>
            <a:r>
              <a:rPr lang="en-US" b="1" dirty="0">
                <a:latin typeface="Times New Roman" panose="02020603050405020304" pitchFamily="18" charset="0"/>
                <a:cs typeface="Times New Roman" panose="02020603050405020304" pitchFamily="18" charset="0"/>
              </a:rPr>
              <a:t>Problem Formulation</a:t>
            </a:r>
          </a:p>
        </p:txBody>
      </p:sp>
      <p:sp>
        <p:nvSpPr>
          <p:cNvPr id="3" name="Content Placeholder 2"/>
          <p:cNvSpPr>
            <a:spLocks noGrp="1"/>
          </p:cNvSpPr>
          <p:nvPr>
            <p:ph idx="1"/>
          </p:nvPr>
        </p:nvSpPr>
        <p:spPr>
          <a:xfrm>
            <a:off x="610712" y="1297368"/>
            <a:ext cx="8034495" cy="4263676"/>
          </a:xfrm>
        </p:spPr>
        <p:txBody>
          <a:bodyPr>
            <a:noAutofit/>
          </a:bodyPr>
          <a:lstStyle/>
          <a:p>
            <a:pPr>
              <a:lnSpc>
                <a:spcPct val="150000"/>
              </a:lnSpc>
            </a:pPr>
            <a:r>
              <a:rPr lang="en-IN" sz="21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I</a:t>
            </a:r>
            <a:r>
              <a:rPr lang="en-IN" sz="2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dentification of plants by conventional keys is complex, time consuming, and due to the use of specific botanical terms frustrating for non-experts. This creates a hard to overcome hurdle for novices interested in acquiring species knowledge, therefore become not just a long-time desire but a need to better understand, use, and save biodiversity.</a:t>
            </a:r>
            <a:endParaRPr lang="en-IN" sz="2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pPr>
            <a:r>
              <a:rPr lang="en-IN" sz="2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Moreover, Plant identification is not exclusively the job of botanists and plant ecologists. It is required or useful for large parts of society, from professionals (such as landscape architects, foresters, farmers, conservationists, and biologists) to the general public (like ecotourists, hikers, and nature lovers). </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4</a:t>
            </a:fld>
            <a:endParaRPr lang="en-US"/>
          </a:p>
        </p:txBody>
      </p:sp>
      <p:pic>
        <p:nvPicPr>
          <p:cNvPr id="6" name="Picture 5">
            <a:extLst>
              <a:ext uri="{FF2B5EF4-FFF2-40B4-BE49-F238E27FC236}">
                <a16:creationId xmlns:a16="http://schemas.microsoft.com/office/drawing/2014/main" id="{CC50F1B1-0A1A-5A2E-3C67-C25A29EEFB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0899" y="87104"/>
            <a:ext cx="3650665" cy="4867554"/>
          </a:xfrm>
          <a:prstGeom prst="rect">
            <a:avLst/>
          </a:prstGeom>
        </p:spPr>
      </p:pic>
    </p:spTree>
    <p:extLst>
      <p:ext uri="{BB962C8B-B14F-4D97-AF65-F5344CB8AC3E}">
        <p14:creationId xmlns:p14="http://schemas.microsoft.com/office/powerpoint/2010/main" val="4093034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1325563"/>
          </a:xfrm>
        </p:spPr>
        <p:txBody>
          <a:bodyPr/>
          <a:lstStyle/>
          <a:p>
            <a:r>
              <a:rPr lang="en-US" b="1" dirty="0">
                <a:latin typeface="Times New Roman" panose="02020603050405020304" pitchFamily="18" charset="0"/>
                <a:cs typeface="Times New Roman" panose="02020603050405020304" pitchFamily="18" charset="0"/>
              </a:rPr>
              <a:t>Objectives of the Work</a:t>
            </a:r>
          </a:p>
        </p:txBody>
      </p:sp>
      <p:sp>
        <p:nvSpPr>
          <p:cNvPr id="3" name="Content Placeholder 2"/>
          <p:cNvSpPr>
            <a:spLocks noGrp="1"/>
          </p:cNvSpPr>
          <p:nvPr>
            <p:ph idx="1"/>
          </p:nvPr>
        </p:nvSpPr>
        <p:spPr>
          <a:xfrm>
            <a:off x="838200" y="1253331"/>
            <a:ext cx="10515600" cy="4351338"/>
          </a:xfrm>
        </p:spPr>
        <p:txBody>
          <a:bodyPr>
            <a:noAutofit/>
          </a:bodyPr>
          <a:lstStyle/>
          <a:p>
            <a:endParaRPr lang="en-IN" dirty="0">
              <a:effectLst/>
              <a:latin typeface="Times New Roman" panose="02020603050405020304" pitchFamily="18" charset="0"/>
              <a:ea typeface="Times New Roman" panose="02020603050405020304" pitchFamily="18" charset="0"/>
            </a:endParaRPr>
          </a:p>
          <a:p>
            <a:pPr marL="0" indent="0">
              <a:buNone/>
            </a:pPr>
            <a:endParaRPr lang="en-US"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5</a:t>
            </a:fld>
            <a:endParaRPr lang="en-US" dirty="0"/>
          </a:p>
        </p:txBody>
      </p:sp>
      <p:sp>
        <p:nvSpPr>
          <p:cNvPr id="5" name="TextBox 4">
            <a:extLst>
              <a:ext uri="{FF2B5EF4-FFF2-40B4-BE49-F238E27FC236}">
                <a16:creationId xmlns:a16="http://schemas.microsoft.com/office/drawing/2014/main" id="{DEDBB664-2DE3-CBA6-1C8F-DB45D7A0D54B}"/>
              </a:ext>
            </a:extLst>
          </p:cNvPr>
          <p:cNvSpPr txBox="1"/>
          <p:nvPr/>
        </p:nvSpPr>
        <p:spPr>
          <a:xfrm>
            <a:off x="944545" y="1462088"/>
            <a:ext cx="10515600" cy="4888005"/>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IN" sz="2100" dirty="0">
                <a:effectLst/>
                <a:latin typeface="Times New Roman" panose="02020603050405020304" pitchFamily="18" charset="0"/>
                <a:ea typeface="Times New Roman" panose="02020603050405020304" pitchFamily="18" charset="0"/>
              </a:rPr>
              <a:t>The purposed work is aimed to carry out work leading to the development of the web application which will have the feature to identify plants based on the leaf image provided by the user.</a:t>
            </a:r>
          </a:p>
          <a:p>
            <a:pPr marL="285750" indent="-285750" algn="just">
              <a:lnSpc>
                <a:spcPct val="150000"/>
              </a:lnSpc>
              <a:buFont typeface="Arial" panose="020B0604020202020204" pitchFamily="34" charset="0"/>
              <a:buChar char="•"/>
            </a:pPr>
            <a:r>
              <a:rPr lang="en-IN" sz="2100" dirty="0">
                <a:effectLst/>
                <a:latin typeface="Times New Roman" panose="02020603050405020304" pitchFamily="18" charset="0"/>
                <a:ea typeface="Calibri" panose="020F0502020204030204" pitchFamily="34" charset="0"/>
              </a:rPr>
              <a:t>This project aims at accurate and effective development of an application that helps people to identify plant species using simples plant leaves image without begin concerned about the knowledge of botany (study of plants). </a:t>
            </a:r>
            <a:endParaRPr lang="en-IN" sz="2100" dirty="0">
              <a:latin typeface="Times New Roman" panose="02020603050405020304" pitchFamily="18" charset="0"/>
              <a:ea typeface="Calibri" panose="020F0502020204030204" pitchFamily="34" charset="0"/>
            </a:endParaRPr>
          </a:p>
          <a:p>
            <a:pPr marL="285750" indent="-285750" algn="just">
              <a:lnSpc>
                <a:spcPct val="150000"/>
              </a:lnSpc>
              <a:buFont typeface="Arial" panose="020B0604020202020204" pitchFamily="34" charset="0"/>
              <a:buChar char="•"/>
            </a:pPr>
            <a:r>
              <a:rPr lang="en-IN" sz="2100" dirty="0">
                <a:effectLst/>
                <a:latin typeface="Times New Roman" panose="02020603050405020304" pitchFamily="18" charset="0"/>
                <a:ea typeface="Calibri" panose="020F0502020204030204" pitchFamily="34" charset="0"/>
              </a:rPr>
              <a:t>We are going to implement these by building our own CNN model on 184 distinct classes of plant species containing 7744 plant species images. The deep learning model with conventional neural network is going to be implemented using Tensorflow and will be used in the application using an API.</a:t>
            </a:r>
            <a:endParaRPr lang="en-IN" sz="2100" dirty="0"/>
          </a:p>
        </p:txBody>
      </p:sp>
    </p:spTree>
    <p:extLst>
      <p:ext uri="{BB962C8B-B14F-4D97-AF65-F5344CB8AC3E}">
        <p14:creationId xmlns:p14="http://schemas.microsoft.com/office/powerpoint/2010/main" val="474965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0675"/>
            <a:ext cx="10515600" cy="1325563"/>
          </a:xfrm>
        </p:spPr>
        <p:txBody>
          <a:bodyPr/>
          <a:lstStyle/>
          <a:p>
            <a:r>
              <a:rPr lang="en-US" b="1" dirty="0">
                <a:latin typeface="Times New Roman" panose="02020603050405020304" pitchFamily="18" charset="0"/>
                <a:cs typeface="Times New Roman" panose="02020603050405020304" pitchFamily="18" charset="0"/>
              </a:rPr>
              <a:t>Methodology used</a:t>
            </a:r>
          </a:p>
        </p:txBody>
      </p:sp>
      <p:sp>
        <p:nvSpPr>
          <p:cNvPr id="3" name="Content Placeholder 2"/>
          <p:cNvSpPr>
            <a:spLocks noGrp="1"/>
          </p:cNvSpPr>
          <p:nvPr>
            <p:ph idx="1"/>
          </p:nvPr>
        </p:nvSpPr>
        <p:spPr>
          <a:xfrm>
            <a:off x="838200" y="1713401"/>
            <a:ext cx="10515600" cy="4351338"/>
          </a:xfrm>
        </p:spPr>
        <p:txBody>
          <a:bodyPr>
            <a:normAutofit lnSpcReduction="10000"/>
          </a:bodyPr>
          <a:lstStyle/>
          <a:p>
            <a:pPr marL="342900" lvl="0" indent="-342900">
              <a:lnSpc>
                <a:spcPct val="150000"/>
              </a:lnSpc>
              <a:buFont typeface="+mj-lt"/>
              <a:buAutoNum type="arabicPeriod"/>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 detailed study and analysis of the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leafsnap</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datasets</a:t>
            </a:r>
            <a:r>
              <a:rPr lang="en-IN" sz="1800" dirty="0">
                <a:latin typeface="Times New Roman" panose="02020603050405020304" pitchFamily="18" charset="0"/>
                <a:ea typeface="Calibri" panose="020F0502020204030204" pitchFamily="34" charset="0"/>
                <a:cs typeface="Times New Roman" panose="02020603050405020304" pitchFamily="18" charset="0"/>
              </a:rPr>
              <a:t>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will be carried out				 in order to make conventional neural network model.</a:t>
            </a:r>
          </a:p>
          <a:p>
            <a:pPr marL="342900" lvl="0" indent="-342900">
              <a:lnSpc>
                <a:spcPct val="150000"/>
              </a:lnSpc>
              <a:buFont typeface="+mj-lt"/>
              <a:buAutoNum type="arabicPeriod"/>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Pre-processing will be done on datasets: such as image resizing, image rescaling and data augmentation.</a:t>
            </a:r>
          </a:p>
          <a:p>
            <a:pPr marL="342900" lvl="0" indent="-342900">
              <a:lnSpc>
                <a:spcPct val="150000"/>
              </a:lnSpc>
              <a:buFont typeface="+mj-lt"/>
              <a:buAutoNum type="arabicPeriod"/>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 CNN model is implemented with 2 dense layers.</a:t>
            </a:r>
          </a:p>
          <a:p>
            <a:pPr marL="342900" lvl="0" indent="-342900">
              <a:lnSpc>
                <a:spcPct val="150000"/>
              </a:lnSpc>
              <a:buFont typeface="+mj-lt"/>
              <a:buAutoNum type="arabicPeriod"/>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The model is to be trained for 50 epochs with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adam</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optimizer and ‘accuracy’ as a metrics.</a:t>
            </a:r>
          </a:p>
          <a:p>
            <a:pPr marL="342900" lvl="0" indent="-342900">
              <a:lnSpc>
                <a:spcPct val="150000"/>
              </a:lnSpc>
              <a:buFont typeface="+mj-lt"/>
              <a:buAutoNum type="arabicPeriod"/>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On achieving the desired results, the visualizations and a comparison between training accuracy with validation accuracy and training loss with validation loss is done.</a:t>
            </a:r>
          </a:p>
          <a:p>
            <a:pPr marL="342900" lvl="0" indent="-342900">
              <a:lnSpc>
                <a:spcPct val="150000"/>
              </a:lnSpc>
              <a:buFont typeface="+mj-lt"/>
              <a:buAutoNum type="arabicPeriod"/>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Used FAST API as a backend for deployment and testing through postman.</a:t>
            </a:r>
          </a:p>
          <a:p>
            <a:pPr marL="342900" lvl="0" indent="-342900">
              <a:lnSpc>
                <a:spcPct val="150000"/>
              </a:lnSpc>
              <a:buFont typeface="+mj-lt"/>
              <a:buAutoNum type="arabicPeriod"/>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The web application is created to access the model and identify the plant through plant leaves.</a:t>
            </a:r>
          </a:p>
          <a:p>
            <a:pPr marL="114300" marR="76835">
              <a:lnSpc>
                <a:spcPct val="150000"/>
              </a:lnSpc>
              <a:spcAft>
                <a:spcPts val="0"/>
              </a:spcAft>
            </a:pP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6</a:t>
            </a:fld>
            <a:endParaRPr lang="en-US"/>
          </a:p>
        </p:txBody>
      </p:sp>
      <p:pic>
        <p:nvPicPr>
          <p:cNvPr id="1026" name="Picture 2">
            <a:extLst>
              <a:ext uri="{FF2B5EF4-FFF2-40B4-BE49-F238E27FC236}">
                <a16:creationId xmlns:a16="http://schemas.microsoft.com/office/drawing/2014/main" id="{D3E50F20-A825-B185-5D7E-61E9D38A57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7360" y="136525"/>
            <a:ext cx="4089679" cy="2140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240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1958"/>
            <a:ext cx="10515600" cy="1325563"/>
          </a:xfrm>
        </p:spPr>
        <p:txBody>
          <a:bodyPr/>
          <a:lstStyle/>
          <a:p>
            <a:r>
              <a:rPr lang="en-US" b="1" dirty="0"/>
              <a:t>Results and Outputs</a:t>
            </a:r>
          </a:p>
        </p:txBody>
      </p:sp>
      <p:sp>
        <p:nvSpPr>
          <p:cNvPr id="4" name="Slide Number Placeholder 3"/>
          <p:cNvSpPr>
            <a:spLocks noGrp="1"/>
          </p:cNvSpPr>
          <p:nvPr>
            <p:ph type="sldNum" sz="quarter" idx="12"/>
          </p:nvPr>
        </p:nvSpPr>
        <p:spPr/>
        <p:txBody>
          <a:bodyPr/>
          <a:lstStyle/>
          <a:p>
            <a:fld id="{BDCDBBEF-AA6C-4BA6-85B2-A17D7F280E38}" type="slidenum">
              <a:rPr lang="en-US" smtClean="0"/>
              <a:pPr/>
              <a:t>7</a:t>
            </a:fld>
            <a:endParaRPr lang="en-US"/>
          </a:p>
        </p:txBody>
      </p:sp>
      <p:pic>
        <p:nvPicPr>
          <p:cNvPr id="5" name="Content Placeholder 4">
            <a:extLst>
              <a:ext uri="{FF2B5EF4-FFF2-40B4-BE49-F238E27FC236}">
                <a16:creationId xmlns:a16="http://schemas.microsoft.com/office/drawing/2014/main" id="{55E272F4-3FCD-FF4F-CA51-1615788407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09892" y="1289378"/>
            <a:ext cx="6131979" cy="5468283"/>
          </a:xfrm>
        </p:spPr>
      </p:pic>
      <p:sp>
        <p:nvSpPr>
          <p:cNvPr id="6" name="TextBox 5">
            <a:extLst>
              <a:ext uri="{FF2B5EF4-FFF2-40B4-BE49-F238E27FC236}">
                <a16:creationId xmlns:a16="http://schemas.microsoft.com/office/drawing/2014/main" id="{3BD23626-27EA-C9D0-82C6-7DAF120545A2}"/>
              </a:ext>
            </a:extLst>
          </p:cNvPr>
          <p:cNvSpPr txBox="1"/>
          <p:nvPr/>
        </p:nvSpPr>
        <p:spPr>
          <a:xfrm>
            <a:off x="838200" y="2180492"/>
            <a:ext cx="3311769" cy="461665"/>
          </a:xfrm>
          <a:prstGeom prst="rect">
            <a:avLst/>
          </a:prstGeom>
          <a:noFill/>
        </p:spPr>
        <p:txBody>
          <a:bodyPr wrap="square" rtlCol="0">
            <a:spAutoFit/>
          </a:bodyPr>
          <a:lstStyle/>
          <a:p>
            <a:r>
              <a:rPr lang="en-IN" sz="2400" dirty="0"/>
              <a:t>Model Summary -&gt;</a:t>
            </a:r>
          </a:p>
        </p:txBody>
      </p:sp>
    </p:spTree>
    <p:extLst>
      <p:ext uri="{BB962C8B-B14F-4D97-AF65-F5344CB8AC3E}">
        <p14:creationId xmlns:p14="http://schemas.microsoft.com/office/powerpoint/2010/main" val="4003662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D8F0A-A836-F179-B3ED-E7D83047F42A}"/>
              </a:ext>
            </a:extLst>
          </p:cNvPr>
          <p:cNvSpPr>
            <a:spLocks noGrp="1"/>
          </p:cNvSpPr>
          <p:nvPr>
            <p:ph type="title"/>
          </p:nvPr>
        </p:nvSpPr>
        <p:spPr/>
        <p:txBody>
          <a:bodyPr/>
          <a:lstStyle/>
          <a:p>
            <a:r>
              <a:rPr lang="en-US" dirty="0"/>
              <a:t> </a:t>
            </a:r>
            <a:endParaRPr lang="en-IN" dirty="0"/>
          </a:p>
        </p:txBody>
      </p:sp>
      <p:sp>
        <p:nvSpPr>
          <p:cNvPr id="4" name="Slide Number Placeholder 3">
            <a:extLst>
              <a:ext uri="{FF2B5EF4-FFF2-40B4-BE49-F238E27FC236}">
                <a16:creationId xmlns:a16="http://schemas.microsoft.com/office/drawing/2014/main" id="{90A8A851-8C56-03A2-386A-9CA6FD30F669}"/>
              </a:ext>
            </a:extLst>
          </p:cNvPr>
          <p:cNvSpPr>
            <a:spLocks noGrp="1"/>
          </p:cNvSpPr>
          <p:nvPr>
            <p:ph type="sldNum" sz="quarter" idx="12"/>
          </p:nvPr>
        </p:nvSpPr>
        <p:spPr/>
        <p:txBody>
          <a:bodyPr/>
          <a:lstStyle/>
          <a:p>
            <a:fld id="{BDCDBBEF-AA6C-4BA6-85B2-A17D7F280E38}" type="slidenum">
              <a:rPr lang="en-US" smtClean="0"/>
              <a:pPr/>
              <a:t>8</a:t>
            </a:fld>
            <a:endParaRPr lang="en-US"/>
          </a:p>
        </p:txBody>
      </p:sp>
      <p:pic>
        <p:nvPicPr>
          <p:cNvPr id="8" name="Picture 7">
            <a:extLst>
              <a:ext uri="{FF2B5EF4-FFF2-40B4-BE49-F238E27FC236}">
                <a16:creationId xmlns:a16="http://schemas.microsoft.com/office/drawing/2014/main" id="{617EE3C5-B7F2-DC13-495A-59D87DF02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566" y="1230952"/>
            <a:ext cx="5852252" cy="5033216"/>
          </a:xfrm>
          <a:prstGeom prst="rect">
            <a:avLst/>
          </a:prstGeom>
        </p:spPr>
      </p:pic>
      <p:pic>
        <p:nvPicPr>
          <p:cNvPr id="10" name="Picture 9">
            <a:extLst>
              <a:ext uri="{FF2B5EF4-FFF2-40B4-BE49-F238E27FC236}">
                <a16:creationId xmlns:a16="http://schemas.microsoft.com/office/drawing/2014/main" id="{0F83002A-C64E-1B6E-F3B6-401F67121A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0890" y="1230952"/>
            <a:ext cx="5853980" cy="5033215"/>
          </a:xfrm>
          <a:prstGeom prst="rect">
            <a:avLst/>
          </a:prstGeom>
        </p:spPr>
      </p:pic>
    </p:spTree>
    <p:extLst>
      <p:ext uri="{BB962C8B-B14F-4D97-AF65-F5344CB8AC3E}">
        <p14:creationId xmlns:p14="http://schemas.microsoft.com/office/powerpoint/2010/main" val="15079379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B1771-15E1-F4D0-8DBE-E513FFC2B232}"/>
              </a:ext>
            </a:extLst>
          </p:cNvPr>
          <p:cNvSpPr>
            <a:spLocks noGrp="1"/>
          </p:cNvSpPr>
          <p:nvPr>
            <p:ph type="title"/>
          </p:nvPr>
        </p:nvSpPr>
        <p:spPr/>
        <p:txBody>
          <a:bodyPr/>
          <a:lstStyle/>
          <a:p>
            <a:r>
              <a:rPr lang="en-US" dirty="0"/>
              <a:t> </a:t>
            </a:r>
            <a:endParaRPr lang="en-IN" dirty="0"/>
          </a:p>
        </p:txBody>
      </p:sp>
      <p:sp>
        <p:nvSpPr>
          <p:cNvPr id="4" name="Slide Number Placeholder 3">
            <a:extLst>
              <a:ext uri="{FF2B5EF4-FFF2-40B4-BE49-F238E27FC236}">
                <a16:creationId xmlns:a16="http://schemas.microsoft.com/office/drawing/2014/main" id="{FE8956F0-E8AB-300F-756B-F64EEF2A7782}"/>
              </a:ext>
            </a:extLst>
          </p:cNvPr>
          <p:cNvSpPr>
            <a:spLocks noGrp="1"/>
          </p:cNvSpPr>
          <p:nvPr>
            <p:ph type="sldNum" sz="quarter" idx="12"/>
          </p:nvPr>
        </p:nvSpPr>
        <p:spPr/>
        <p:txBody>
          <a:bodyPr/>
          <a:lstStyle/>
          <a:p>
            <a:fld id="{BDCDBBEF-AA6C-4BA6-85B2-A17D7F280E38}" type="slidenum">
              <a:rPr lang="en-US" smtClean="0"/>
              <a:pPr/>
              <a:t>9</a:t>
            </a:fld>
            <a:endParaRPr lang="en-US"/>
          </a:p>
        </p:txBody>
      </p:sp>
      <p:pic>
        <p:nvPicPr>
          <p:cNvPr id="8" name="Picture 7">
            <a:extLst>
              <a:ext uri="{FF2B5EF4-FFF2-40B4-BE49-F238E27FC236}">
                <a16:creationId xmlns:a16="http://schemas.microsoft.com/office/drawing/2014/main" id="{CC93C7E5-074F-AFEC-C6BD-C49A20D996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50358"/>
            <a:ext cx="10920030" cy="6142517"/>
          </a:xfrm>
          <a:prstGeom prst="rect">
            <a:avLst/>
          </a:prstGeom>
        </p:spPr>
      </p:pic>
    </p:spTree>
    <p:extLst>
      <p:ext uri="{BB962C8B-B14F-4D97-AF65-F5344CB8AC3E}">
        <p14:creationId xmlns:p14="http://schemas.microsoft.com/office/powerpoint/2010/main" val="846363537"/>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smaple</Template>
  <TotalTime>6540</TotalTime>
  <Words>943</Words>
  <Application>Microsoft Office PowerPoint</Application>
  <PresentationFormat>Widescreen</PresentationFormat>
  <Paragraphs>73</Paragraphs>
  <Slides>16</Slides>
  <Notes>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16</vt:i4>
      </vt:variant>
    </vt:vector>
  </HeadingPairs>
  <TitlesOfParts>
    <vt:vector size="24" baseType="lpstr">
      <vt:lpstr>Arial</vt:lpstr>
      <vt:lpstr>Calibri</vt:lpstr>
      <vt:lpstr>Calibri Light</vt:lpstr>
      <vt:lpstr>Casper</vt:lpstr>
      <vt:lpstr>Times New Roman</vt:lpstr>
      <vt:lpstr>1_Office Theme</vt:lpstr>
      <vt:lpstr>2_Office Theme</vt:lpstr>
      <vt:lpstr>Contents Slide Master</vt:lpstr>
      <vt:lpstr>PowerPoint Presentation</vt:lpstr>
      <vt:lpstr>Outline</vt:lpstr>
      <vt:lpstr>Introduction</vt:lpstr>
      <vt:lpstr>Problem Formulation</vt:lpstr>
      <vt:lpstr>Objectives of the Work</vt:lpstr>
      <vt:lpstr>Methodology used</vt:lpstr>
      <vt:lpstr>Results and Outputs</vt:lpstr>
      <vt:lpstr> </vt:lpstr>
      <vt:lpstr> </vt:lpstr>
      <vt:lpstr> </vt:lpstr>
      <vt:lpstr>PowerPoint Presentation</vt:lpstr>
      <vt:lpstr>PowerPoint Presentation</vt:lpstr>
      <vt:lpstr>PowerPoint Presentation</vt:lpstr>
      <vt:lpstr>Conclusion</vt:lpstr>
      <vt:lpstr>Future Scope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Branding</dc:creator>
  <cp:lastModifiedBy>Neel Madhab</cp:lastModifiedBy>
  <cp:revision>499</cp:revision>
  <dcterms:created xsi:type="dcterms:W3CDTF">2019-01-09T10:33:58Z</dcterms:created>
  <dcterms:modified xsi:type="dcterms:W3CDTF">2022-11-08T17:13:34Z</dcterms:modified>
</cp:coreProperties>
</file>